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2" r:id="rId15"/>
    <p:sldId id="270" r:id="rId16"/>
    <p:sldId id="271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EF3358-5A02-445B-BEFD-DF0F13A96D27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82B1B4-CC53-44AD-A154-CF810B69D2EF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36E49C-34FD-4BF9-B1F3-A596AB3805C8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12A10-A90D-4C65-9885-D54DE0158D83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525C2FB-71EA-468D-825D-5A3D5DE5339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6ABE-5F89-4264-91CB-DD00FCB31637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28FF-7DDB-4C6F-A2D0-6470A28F1CF5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à coins arrondis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ctangle à coins arrondis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1638-693B-4F15-B529-59DB5AD73BD0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7C832-7C34-45DB-B79D-496967304477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à coins arrondis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13D1-C275-494A-9BE3-B9A295A6ED0D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239C-6703-4A5B-BE95-81AF1310516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7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5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6E6AD22-9144-40EB-A116-90DFE020D09D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6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AE671F4-3EED-4FC1-8D4B-641811EE1F46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lemonde.fr/europe/article/2011/01/13/de-la-cocaine-dans-des-bananes-en-plastique_1465270_3214.html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Perpetua"/>
              </a:rPr>
              <a:t>Du latin « </a:t>
            </a:r>
            <a:r>
              <a:rPr lang="fr-FR" i="1" smtClean="0">
                <a:latin typeface="Perpetua"/>
              </a:rPr>
              <a:t>medium » (</a:t>
            </a:r>
            <a:r>
              <a:rPr lang="fr-FR" smtClean="0">
                <a:latin typeface="Perpetua"/>
              </a:rPr>
              <a:t>dont il est le pluriel)</a:t>
            </a:r>
          </a:p>
          <a:p>
            <a:pPr eaLnBrk="1" hangingPunct="1"/>
            <a:r>
              <a:rPr lang="fr-FR" i="1" smtClean="0">
                <a:latin typeface="Perpetua"/>
              </a:rPr>
              <a:t>= moyen, milieu, lien</a:t>
            </a:r>
          </a:p>
        </p:txBody>
      </p:sp>
      <p:sp>
        <p:nvSpPr>
          <p:cNvPr id="8194" name="Titr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Média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1985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</p:txBody>
      </p:sp>
      <p:sp>
        <p:nvSpPr>
          <p:cNvPr id="18435" name="Espace réservé du contenu 8"/>
          <p:cNvSpPr>
            <a:spLocks noGrp="1"/>
          </p:cNvSpPr>
          <p:nvPr>
            <p:ph sz="quarter" idx="4294967295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1908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</p:txBody>
      </p:sp>
      <p:pic>
        <p:nvPicPr>
          <p:cNvPr id="18436" name="Image 3" descr="logo_LES_ECHOS_Le_quotidien_de_l___economi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588" y="2349500"/>
            <a:ext cx="38608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Image 9" descr="Logo_-_La_Tribune_JP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5700" y="1989138"/>
            <a:ext cx="37671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4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19458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Plus influente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Plus nombreuse : 66 quotidiens régionaux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Peu politisée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20482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Tiré en Bretagne, Basse Normandie et Pays de la Loire</a:t>
            </a:r>
          </a:p>
          <a:p>
            <a:pPr eaLnBrk="1" hangingPunct="1"/>
            <a:r>
              <a:rPr lang="fr-FR" smtClean="0">
                <a:latin typeface="Perpetua"/>
              </a:rPr>
              <a:t>Journal le plus diffusé en France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 </a:t>
            </a:r>
            <a:r>
              <a:rPr lang="fr-FR" smtClean="0">
                <a:latin typeface="Perpetua"/>
                <a:sym typeface="Wingdings" pitchFamily="2" charset="2"/>
              </a:rPr>
              <a:t> 800 000 exemplaires chaque jour</a:t>
            </a:r>
          </a:p>
          <a:p>
            <a:pPr eaLnBrk="1" hangingPunct="1"/>
            <a:r>
              <a:rPr lang="fr-FR" smtClean="0">
                <a:latin typeface="Perpetua"/>
                <a:sym typeface="Wingdings" pitchFamily="2" charset="2"/>
              </a:rPr>
              <a:t>Prix : 0,80€</a:t>
            </a:r>
          </a:p>
        </p:txBody>
      </p:sp>
      <p:pic>
        <p:nvPicPr>
          <p:cNvPr id="20483" name="Image 6" descr="Ouest-Franc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1700213"/>
            <a:ext cx="39243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2150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Premier quotidien à Paris et en IDF</a:t>
            </a:r>
          </a:p>
          <a:p>
            <a:pPr eaLnBrk="1" hangingPunct="1"/>
            <a:r>
              <a:rPr lang="fr-FR" smtClean="0">
                <a:latin typeface="Perpetua"/>
              </a:rPr>
              <a:t>Prix : 1 €</a:t>
            </a:r>
          </a:p>
        </p:txBody>
      </p:sp>
      <p:pic>
        <p:nvPicPr>
          <p:cNvPr id="21507" name="Image 3" descr="logo_parisien.jpg"/>
          <p:cNvPicPr>
            <a:picLocks noChangeAspect="1"/>
          </p:cNvPicPr>
          <p:nvPr/>
        </p:nvPicPr>
        <p:blipFill>
          <a:blip r:embed="rId2" cstate="print"/>
          <a:srcRect t="31184" r="1721" b="31961"/>
          <a:stretch>
            <a:fillRect/>
          </a:stretch>
        </p:blipFill>
        <p:spPr bwMode="auto">
          <a:xfrm>
            <a:off x="2411413" y="1844675"/>
            <a:ext cx="489743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FR" sz="3600" smtClean="0">
                <a:latin typeface="Perpetua"/>
              </a:rPr>
              <a:t>Magazines d’actualités générales</a:t>
            </a:r>
          </a:p>
        </p:txBody>
      </p:sp>
      <p:sp>
        <p:nvSpPr>
          <p:cNvPr id="22530" name="Titre 3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Hebdomadaires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3554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1964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Centre-gauche</a:t>
            </a:r>
          </a:p>
        </p:txBody>
      </p:sp>
      <p:pic>
        <p:nvPicPr>
          <p:cNvPr id="23555" name="Image 3" descr="0256018F00749994-c2-photo-le-nouvel-observateu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3600450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457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1953</a:t>
            </a:r>
          </a:p>
          <a:p>
            <a:pPr eaLnBrk="1" hangingPunct="1"/>
            <a:r>
              <a:rPr lang="fr-FR" smtClean="0">
                <a:latin typeface="Perpetua"/>
              </a:rPr>
              <a:t>Position anticolonialiste</a:t>
            </a:r>
          </a:p>
          <a:p>
            <a:pPr eaLnBrk="1" hangingPunct="1"/>
            <a:r>
              <a:rPr lang="fr-FR" smtClean="0">
                <a:latin typeface="Perpetua"/>
              </a:rPr>
              <a:t>Axé à droite</a:t>
            </a:r>
          </a:p>
          <a:p>
            <a:pPr eaLnBrk="1" hangingPunct="1"/>
            <a:endParaRPr lang="fr-FR" smtClean="0">
              <a:latin typeface="Perpetua"/>
            </a:endParaRPr>
          </a:p>
        </p:txBody>
      </p:sp>
      <p:sp>
        <p:nvSpPr>
          <p:cNvPr id="24579" name="Espace réservé du contenu 3"/>
          <p:cNvSpPr>
            <a:spLocks noGrp="1"/>
          </p:cNvSpPr>
          <p:nvPr>
            <p:ph sz="quarter" idx="4294967295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1972 par des journalistes partis de </a:t>
            </a:r>
            <a:r>
              <a:rPr lang="fr-FR" i="1" smtClean="0">
                <a:latin typeface="Perpetua"/>
              </a:rPr>
              <a:t>L’Express</a:t>
            </a:r>
          </a:p>
          <a:p>
            <a:pPr eaLnBrk="1" hangingPunct="1">
              <a:buFont typeface="Wingdings 2" pitchFamily="18" charset="2"/>
              <a:buNone/>
            </a:pPr>
            <a:endParaRPr lang="fr-FR" i="1" smtClean="0">
              <a:latin typeface="Perpetua"/>
            </a:endParaRPr>
          </a:p>
        </p:txBody>
      </p:sp>
      <p:pic>
        <p:nvPicPr>
          <p:cNvPr id="24580" name="Image 4" descr="logo_l_expres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36861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mage 5" descr="logo_le_poin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60575"/>
            <a:ext cx="40528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5602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« Le poids des mots, le choc des images »</a:t>
            </a:r>
          </a:p>
          <a:p>
            <a:pPr eaLnBrk="1" hangingPunct="1"/>
            <a:r>
              <a:rPr lang="fr-FR" smtClean="0">
                <a:latin typeface="Perpetua"/>
              </a:rPr>
              <a:t>Fondé en 1949</a:t>
            </a:r>
          </a:p>
          <a:p>
            <a:pPr eaLnBrk="1" hangingPunct="1"/>
            <a:r>
              <a:rPr lang="fr-FR" smtClean="0">
                <a:latin typeface="Perpetua"/>
              </a:rPr>
              <a:t>Reportages avec beaucoup de photos</a:t>
            </a:r>
          </a:p>
        </p:txBody>
      </p:sp>
      <p:pic>
        <p:nvPicPr>
          <p:cNvPr id="25603" name="Image 6" descr="20090722_logo_paris_match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484313"/>
            <a:ext cx="30972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  <p:sp>
        <p:nvSpPr>
          <p:cNvPr id="26626" name="Titre 5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Quelques magazines spécialisés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spécialisée</a:t>
            </a:r>
          </a:p>
        </p:txBody>
      </p:sp>
      <p:sp>
        <p:nvSpPr>
          <p:cNvPr id="2765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Magazine culturel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mtClean="0">
                <a:latin typeface="Perpetua"/>
                <a:sym typeface="Wingdings" pitchFamily="2" charset="2"/>
              </a:rPr>
              <a:t>Programmes télé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mtClean="0">
                <a:latin typeface="Perpetua"/>
                <a:sym typeface="Wingdings" pitchFamily="2" charset="2"/>
              </a:rPr>
              <a:t> Reportages sur faits de société</a:t>
            </a: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1947</a:t>
            </a:r>
          </a:p>
          <a:p>
            <a:pPr eaLnBrk="1" hangingPunct="1"/>
            <a:r>
              <a:rPr lang="fr-FR" smtClean="0">
                <a:latin typeface="Perpetua"/>
              </a:rPr>
              <a:t>Prix : 2,30 €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</p:txBody>
      </p:sp>
      <p:sp>
        <p:nvSpPr>
          <p:cNvPr id="27651" name="Espace réservé du contenu 7"/>
          <p:cNvSpPr>
            <a:spLocks noGrp="1"/>
          </p:cNvSpPr>
          <p:nvPr>
            <p:ph sz="quarter" idx="4294967295"/>
          </p:nvPr>
        </p:nvSpPr>
        <p:spPr>
          <a:xfrm>
            <a:off x="4859338" y="1600200"/>
            <a:ext cx="3827462" cy="4525963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Presse féminine</a:t>
            </a:r>
          </a:p>
          <a:p>
            <a:pPr eaLnBrk="1" hangingPunct="1"/>
            <a:r>
              <a:rPr lang="fr-FR" smtClean="0">
                <a:latin typeface="Perpetua"/>
              </a:rPr>
              <a:t>Fondé en 1945</a:t>
            </a:r>
          </a:p>
          <a:p>
            <a:pPr eaLnBrk="1" hangingPunct="1"/>
            <a:r>
              <a:rPr lang="fr-FR" smtClean="0">
                <a:latin typeface="Perpetua"/>
              </a:rPr>
              <a:t>Prix : 2 €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</p:txBody>
      </p:sp>
      <p:pic>
        <p:nvPicPr>
          <p:cNvPr id="27652" name="Image 9" descr="ELLE-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773238"/>
            <a:ext cx="23812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Image 10" descr="logo_telerama-copie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700213"/>
            <a:ext cx="346551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 idx="4294967295"/>
          </p:nvPr>
        </p:nvSpPr>
        <p:spPr>
          <a:xfrm>
            <a:off x="971550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</a:t>
            </a:r>
          </a:p>
        </p:txBody>
      </p:sp>
      <p:sp>
        <p:nvSpPr>
          <p:cNvPr id="9218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		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Différentes catégories basées sur :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Le rythme de parution (ou </a:t>
            </a:r>
            <a:r>
              <a:rPr lang="fr-FR" i="1" smtClean="0">
                <a:latin typeface="Perpetua"/>
              </a:rPr>
              <a:t>périodicité</a:t>
            </a:r>
            <a:r>
              <a:rPr lang="fr-FR" smtClean="0">
                <a:latin typeface="Perpetua"/>
              </a:rPr>
              <a:t>)</a:t>
            </a: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Le contenu (généraliste vs spécialisé)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Franklin Gothic Book"/>
            </a:endParaRPr>
          </a:p>
        </p:txBody>
      </p:sp>
      <p:sp>
        <p:nvSpPr>
          <p:cNvPr id="28674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  <p:pic>
        <p:nvPicPr>
          <p:cNvPr id="28675" name="Picture 8" descr="Des policiers espagnols ont découvert plus de 160 kilos de cocaïne dans de fausses bananes en plastique placées dans une cargaison de bananes d'Equateur.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04975"/>
            <a:ext cx="77755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Franklin Gothic Book"/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 idx="4294967295"/>
          </p:nvPr>
        </p:nvSpPr>
        <p:spPr>
          <a:xfrm>
            <a:off x="900113" y="765175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</a:t>
            </a:r>
          </a:p>
        </p:txBody>
      </p:sp>
      <p:sp>
        <p:nvSpPr>
          <p:cNvPr id="10242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D’autres différences :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Presse quotidienne / Presse magazine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Magazine / Revue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re 1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 en France</a:t>
            </a:r>
          </a:p>
        </p:txBody>
      </p:sp>
      <p:sp>
        <p:nvSpPr>
          <p:cNvPr id="1126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quotidienne nationale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quotidienne régionale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d’actualités générales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spécialisée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971550" y="908050"/>
            <a:ext cx="7715250" cy="725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>
                <a:latin typeface="+mj-lt"/>
              </a:rPr>
              <a:t>La presse quotidienne nationale</a:t>
            </a:r>
            <a:endParaRPr lang="fr-FR" dirty="0">
              <a:latin typeface="+mj-lt"/>
            </a:endParaRPr>
          </a:p>
        </p:txBody>
      </p:sp>
      <p:sp>
        <p:nvSpPr>
          <p:cNvPr id="1229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00113" y="2060575"/>
            <a:ext cx="7786687" cy="3959225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Seul journal français du soir</a:t>
            </a:r>
          </a:p>
          <a:p>
            <a:pPr eaLnBrk="1" hangingPunct="1"/>
            <a:r>
              <a:rPr lang="fr-FR" smtClean="0">
                <a:latin typeface="Perpetua"/>
              </a:rPr>
              <a:t>Image de neutralité politique</a:t>
            </a:r>
          </a:p>
          <a:p>
            <a:pPr eaLnBrk="1" hangingPunct="1"/>
            <a:r>
              <a:rPr lang="fr-FR" smtClean="0">
                <a:latin typeface="Perpetua"/>
              </a:rPr>
              <a:t>Le plus diffusé à l’étranger (40 000 exemplaires chaque jour)</a:t>
            </a: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  <a:p>
            <a:pPr eaLnBrk="1" hangingPunct="1"/>
            <a:endParaRPr lang="fr-FR" smtClean="0">
              <a:latin typeface="Perpetua"/>
            </a:endParaRPr>
          </a:p>
        </p:txBody>
      </p:sp>
      <p:pic>
        <p:nvPicPr>
          <p:cNvPr id="12291" name="Image 5" descr="logo_lemonde2.jpg"/>
          <p:cNvPicPr>
            <a:picLocks noChangeAspect="1"/>
          </p:cNvPicPr>
          <p:nvPr/>
        </p:nvPicPr>
        <p:blipFill>
          <a:blip r:embed="rId3" cstate="print"/>
          <a:srcRect t="26669" r="-11" b="26659"/>
          <a:stretch>
            <a:fillRect/>
          </a:stretch>
        </p:blipFill>
        <p:spPr bwMode="auto">
          <a:xfrm>
            <a:off x="2700338" y="1773238"/>
            <a:ext cx="416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86995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4338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1973 </a:t>
            </a:r>
          </a:p>
          <a:p>
            <a:pPr eaLnBrk="1" hangingPunct="1"/>
            <a:r>
              <a:rPr lang="fr-FR" smtClean="0">
                <a:latin typeface="Perpetua"/>
              </a:rPr>
              <a:t>Axé à gauche</a:t>
            </a:r>
          </a:p>
          <a:p>
            <a:pPr eaLnBrk="1" hangingPunct="1"/>
            <a:r>
              <a:rPr lang="fr-FR" smtClean="0">
                <a:latin typeface="Perpetua"/>
              </a:rPr>
              <a:t>Prix : 1,40€</a:t>
            </a:r>
          </a:p>
        </p:txBody>
      </p:sp>
      <p:pic>
        <p:nvPicPr>
          <p:cNvPr id="14339" name="Image 3" descr="logo_liber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773238"/>
            <a:ext cx="475138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5362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1826 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z="2800" smtClean="0">
                <a:latin typeface="Perpetua"/>
                <a:sym typeface="Wingdings" pitchFamily="2" charset="2"/>
              </a:rPr>
              <a:t>Plus ancien journal quotidien français encore publié</a:t>
            </a:r>
          </a:p>
          <a:p>
            <a:pPr eaLnBrk="1" hangingPunct="1">
              <a:buFont typeface="Wingdings" pitchFamily="2" charset="2"/>
              <a:buChar char="à"/>
            </a:pPr>
            <a:endParaRPr lang="fr-FR" sz="2800" smtClean="0">
              <a:latin typeface="Perpetua"/>
              <a:sym typeface="Wingdings" pitchFamily="2" charset="2"/>
            </a:endParaRPr>
          </a:p>
          <a:p>
            <a:pPr eaLnBrk="1" hangingPunct="1"/>
            <a:r>
              <a:rPr lang="fr-FR" sz="2800" smtClean="0">
                <a:latin typeface="Perpetua"/>
              </a:rPr>
              <a:t>Axé à droite</a:t>
            </a:r>
          </a:p>
          <a:p>
            <a:pPr eaLnBrk="1" hangingPunct="1"/>
            <a:r>
              <a:rPr lang="fr-FR" sz="2800" smtClean="0">
                <a:latin typeface="Perpetua"/>
              </a:rPr>
              <a:t>Prix : 1,40 €</a:t>
            </a:r>
          </a:p>
        </p:txBody>
      </p:sp>
      <p:pic>
        <p:nvPicPr>
          <p:cNvPr id="15363" name="Image 3" descr="nouveau-logo-figar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557338"/>
            <a:ext cx="629920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638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1904</a:t>
            </a:r>
          </a:p>
          <a:p>
            <a:pPr eaLnBrk="1" hangingPunct="1"/>
            <a:r>
              <a:rPr lang="fr-FR" smtClean="0">
                <a:latin typeface="Perpetua"/>
              </a:rPr>
              <a:t>Presse officielle du Parti Communiste Français de 1920 à 1994</a:t>
            </a:r>
          </a:p>
          <a:p>
            <a:pPr eaLnBrk="1" hangingPunct="1"/>
            <a:r>
              <a:rPr lang="fr-FR" smtClean="0">
                <a:latin typeface="Perpetua"/>
              </a:rPr>
              <a:t>Prix : 1,30 €</a:t>
            </a:r>
          </a:p>
        </p:txBody>
      </p:sp>
      <p:pic>
        <p:nvPicPr>
          <p:cNvPr id="16387" name="Image 3" descr="logo-huma-300x6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628775"/>
            <a:ext cx="47926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7410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1880, mensuel jusqu’en 1883</a:t>
            </a:r>
          </a:p>
          <a:p>
            <a:pPr eaLnBrk="1" hangingPunct="1"/>
            <a:r>
              <a:rPr lang="fr-FR" smtClean="0">
                <a:latin typeface="Perpetua"/>
              </a:rPr>
              <a:t>Quotidien catholique</a:t>
            </a:r>
          </a:p>
          <a:p>
            <a:pPr eaLnBrk="1" hangingPunct="1"/>
            <a:r>
              <a:rPr lang="fr-FR" smtClean="0">
                <a:latin typeface="Perpetua"/>
              </a:rPr>
              <a:t>Prix : 1,30 €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</p:txBody>
      </p:sp>
      <p:pic>
        <p:nvPicPr>
          <p:cNvPr id="17411" name="Image 3" descr="logo-la-croix-9-06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773238"/>
            <a:ext cx="44831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</TotalTime>
  <Words>303</Words>
  <Application>Microsoft Office PowerPoint</Application>
  <PresentationFormat>Presentación en pantalla (4:3)</PresentationFormat>
  <Paragraphs>163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Capitaux</vt:lpstr>
      <vt:lpstr>Média : </vt:lpstr>
      <vt:lpstr>La presse écrite</vt:lpstr>
      <vt:lpstr>La presse écrite</vt:lpstr>
      <vt:lpstr>La presse écrite en France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régionale</vt:lpstr>
      <vt:lpstr>La presse quotidienne régionale</vt:lpstr>
      <vt:lpstr>La presse quotidienne régionale</vt:lpstr>
      <vt:lpstr>Hebdomadaires</vt:lpstr>
      <vt:lpstr>La presse d’actualités générales</vt:lpstr>
      <vt:lpstr>La presse d’actualités générales</vt:lpstr>
      <vt:lpstr>La presse d’actualités générales</vt:lpstr>
      <vt:lpstr>Quelques magazines spécialisés</vt:lpstr>
      <vt:lpstr>La presse spécialisée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médias</dc:title>
  <dc:creator>Nono</dc:creator>
  <cp:lastModifiedBy>Usuario</cp:lastModifiedBy>
  <cp:revision>24</cp:revision>
  <dcterms:created xsi:type="dcterms:W3CDTF">2011-01-16T21:18:52Z</dcterms:created>
  <dcterms:modified xsi:type="dcterms:W3CDTF">2011-09-12T10:40:18Z</dcterms:modified>
</cp:coreProperties>
</file>